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11"/>
  </p:handoutMasterIdLst>
  <p:sldIdLst>
    <p:sldId id="256" r:id="rId2"/>
    <p:sldId id="260" r:id="rId3"/>
    <p:sldId id="262" r:id="rId4"/>
    <p:sldId id="270" r:id="rId5"/>
    <p:sldId id="263" r:id="rId6"/>
    <p:sldId id="264" r:id="rId7"/>
    <p:sldId id="266" r:id="rId8"/>
    <p:sldId id="265" r:id="rId9"/>
    <p:sldId id="269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72FF48E-FA94-4AE4-91D7-C0F7FE0F15CB}" type="datetimeFigureOut">
              <a:rPr lang="en-US" smtClean="0"/>
              <a:pPr/>
              <a:t>12/18/2019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EF743D-EDF2-4ACE-BBD9-59AA795B1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490B15AC-F905-7F42-8748-1DD8ACFC6C11}" type="datetimeFigureOut">
              <a:rPr lang="en-US" smtClean="0"/>
              <a:pPr/>
              <a:t>12/18/2019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484ED32-8BB4-F943-B05B-6FCA80E4E0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B15AC-F905-7F42-8748-1DD8ACFC6C11}" type="datetimeFigureOut">
              <a:rPr lang="en-US" smtClean="0"/>
              <a:pPr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ED32-8BB4-F943-B05B-6FCA80E4E0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B15AC-F905-7F42-8748-1DD8ACFC6C11}" type="datetimeFigureOut">
              <a:rPr lang="en-US" smtClean="0"/>
              <a:pPr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ED32-8BB4-F943-B05B-6FCA80E4E0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B15AC-F905-7F42-8748-1DD8ACFC6C11}" type="datetimeFigureOut">
              <a:rPr lang="en-US" smtClean="0"/>
              <a:pPr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ED32-8BB4-F943-B05B-6FCA80E4E0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490B15AC-F905-7F42-8748-1DD8ACFC6C11}" type="datetimeFigureOut">
              <a:rPr lang="en-US" smtClean="0"/>
              <a:pPr/>
              <a:t>12/18/2019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484ED32-8BB4-F943-B05B-6FCA80E4E0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B15AC-F905-7F42-8748-1DD8ACFC6C11}" type="datetimeFigureOut">
              <a:rPr lang="en-US" smtClean="0"/>
              <a:pPr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6484ED32-8BB4-F943-B05B-6FCA80E4E0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B15AC-F905-7F42-8748-1DD8ACFC6C11}" type="datetimeFigureOut">
              <a:rPr lang="en-US" smtClean="0"/>
              <a:pPr/>
              <a:t>12/18/2019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6484ED32-8BB4-F943-B05B-6FCA80E4E0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B15AC-F905-7F42-8748-1DD8ACFC6C11}" type="datetimeFigureOut">
              <a:rPr lang="en-US" smtClean="0"/>
              <a:pPr/>
              <a:t>12/18/2019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ED32-8BB4-F943-B05B-6FCA80E4E0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B15AC-F905-7F42-8748-1DD8ACFC6C11}" type="datetimeFigureOut">
              <a:rPr lang="en-US" smtClean="0"/>
              <a:pPr/>
              <a:t>12/18/2019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ED32-8BB4-F943-B05B-6FCA80E4E0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490B15AC-F905-7F42-8748-1DD8ACFC6C11}" type="datetimeFigureOut">
              <a:rPr lang="en-US" smtClean="0"/>
              <a:pPr/>
              <a:t>12/18/2019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484ED32-8BB4-F943-B05B-6FCA80E4E0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490B15AC-F905-7F42-8748-1DD8ACFC6C11}" type="datetimeFigureOut">
              <a:rPr lang="en-US" smtClean="0"/>
              <a:pPr/>
              <a:t>12/18/2019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484ED32-8BB4-F943-B05B-6FCA80E4E0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90B15AC-F905-7F42-8748-1DD8ACFC6C11}" type="datetimeFigureOut">
              <a:rPr lang="en-US" smtClean="0"/>
              <a:pPr/>
              <a:t>12/18/2019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484ED32-8BB4-F943-B05B-6FCA80E4E0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resources@sgprc.org" TargetMode="External"/><Relationship Id="rId2" Type="http://schemas.openxmlformats.org/officeDocument/2006/relationships/hyperlink" Target="mailto:clopez@sgprc.or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Applicant’s Conference</a:t>
            </a:r>
            <a:br>
              <a:rPr lang="en-US" dirty="0"/>
            </a:br>
            <a:r>
              <a:rPr lang="en-US" dirty="0"/>
              <a:t>2019-2020 </a:t>
            </a:r>
            <a:br>
              <a:rPr lang="en-US" dirty="0"/>
            </a:br>
            <a:r>
              <a:rPr lang="en-US" dirty="0"/>
              <a:t>CPP Request for Proposal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234" y="3190672"/>
            <a:ext cx="8397664" cy="2034702"/>
          </a:xfrm>
        </p:spPr>
        <p:txBody>
          <a:bodyPr>
            <a:normAutofit/>
          </a:bodyPr>
          <a:lstStyle/>
          <a:p>
            <a:r>
              <a:rPr lang="en-US" sz="3000" dirty="0"/>
              <a:t>ACQUISITION AND REHABILITATION of</a:t>
            </a:r>
          </a:p>
          <a:p>
            <a:endParaRPr lang="en-US" sz="2000" dirty="0"/>
          </a:p>
          <a:p>
            <a:r>
              <a:rPr lang="en-US" sz="2000" dirty="0"/>
              <a:t>One (1) Single Family Home to be developed as Enhanced Behavioral Support Homes (EBSH) </a:t>
            </a:r>
          </a:p>
          <a:p>
            <a:pPr>
              <a:buFontTx/>
              <a:buChar char="-"/>
            </a:pPr>
            <a:r>
              <a:rPr lang="en-US" sz="2000" dirty="0"/>
              <a:t>w/Delayed Egress</a:t>
            </a:r>
          </a:p>
          <a:p>
            <a:pPr algn="l"/>
            <a:endParaRPr lang="en-US" sz="2400" dirty="0"/>
          </a:p>
          <a:p>
            <a:pPr algn="l"/>
            <a:endParaRPr lang="en-US" sz="2400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93797" y="5856530"/>
            <a:ext cx="2400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90000"/>
                  </a:schemeClr>
                </a:solidFill>
              </a:rPr>
              <a:t>December 18, 2019</a:t>
            </a:r>
          </a:p>
        </p:txBody>
      </p:sp>
    </p:spTree>
    <p:extLst>
      <p:ext uri="{BB962C8B-B14F-4D97-AF65-F5344CB8AC3E}">
        <p14:creationId xmlns:p14="http://schemas.microsoft.com/office/powerpoint/2010/main" val="1551134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857366"/>
          </a:xfrm>
        </p:spPr>
        <p:txBody>
          <a:bodyPr>
            <a:noAutofit/>
          </a:bodyPr>
          <a:lstStyle/>
          <a:p>
            <a:r>
              <a:rPr lang="en-US" sz="3600" dirty="0"/>
              <a:t>Overview of Project – </a:t>
            </a:r>
            <a:br>
              <a:rPr lang="en-US" sz="3600" dirty="0"/>
            </a:br>
            <a:r>
              <a:rPr lang="en-US" sz="3600" dirty="0"/>
              <a:t>Enhanced Behavioral Support Homes (EBSH) for Adults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4442"/>
            <a:ext cx="8229600" cy="447472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Single family, single story home.</a:t>
            </a:r>
          </a:p>
          <a:p>
            <a:r>
              <a:rPr lang="en-US" sz="2800" dirty="0"/>
              <a:t>EBSH will have minimal egress points equipped with delayed egress doors and secured perimeter.</a:t>
            </a:r>
          </a:p>
          <a:p>
            <a:r>
              <a:rPr lang="en-US" sz="2800" dirty="0"/>
              <a:t>Max licensed capacity is for 3 residents, with individual bedrooms for each resident</a:t>
            </a:r>
          </a:p>
          <a:p>
            <a:r>
              <a:rPr lang="en-US" sz="2800" dirty="0"/>
              <a:t>Two or more bathrooms</a:t>
            </a:r>
          </a:p>
          <a:p>
            <a:r>
              <a:rPr lang="en-US" sz="2800" dirty="0"/>
              <a:t>Perimeter fencing (non-scalable)</a:t>
            </a:r>
          </a:p>
          <a:p>
            <a:r>
              <a:rPr lang="en-US" sz="2800" dirty="0"/>
              <a:t>Reinforced/Softened interior walls</a:t>
            </a:r>
          </a:p>
          <a:p>
            <a:r>
              <a:rPr lang="en-US" sz="2800" dirty="0"/>
              <a:t>Back up power generator</a:t>
            </a:r>
          </a:p>
          <a:p>
            <a:r>
              <a:rPr lang="en-US" sz="2800" dirty="0"/>
              <a:t>Identification of the property will be a collaborative process with HDO, SG/PRC, and the chosen vendor.</a:t>
            </a:r>
          </a:p>
          <a:p>
            <a:r>
              <a:rPr lang="en-US" sz="2800" dirty="0"/>
              <a:t>Private bedroom for each resident.</a:t>
            </a: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77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460"/>
            <a:ext cx="8229600" cy="1429966"/>
          </a:xfrm>
        </p:spPr>
        <p:txBody>
          <a:bodyPr>
            <a:noAutofit/>
          </a:bodyPr>
          <a:lstStyle/>
          <a:p>
            <a:r>
              <a:rPr lang="en-US" sz="3200" dirty="0"/>
              <a:t>Overview of Project – Enhanced Behavioral Support Homes (EBSH)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013" y="1556426"/>
            <a:ext cx="8365787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Space for Clinical Meetings/Private Therapy Rooms.</a:t>
            </a:r>
          </a:p>
          <a:p>
            <a:r>
              <a:rPr lang="en-US" dirty="0"/>
              <a:t>Open and ample living areas to accommodate wheelchairs</a:t>
            </a:r>
          </a:p>
          <a:p>
            <a:r>
              <a:rPr lang="en-US" dirty="0"/>
              <a:t>Ample parking (off-street, preferred) for staff and visitors</a:t>
            </a:r>
          </a:p>
          <a:p>
            <a:r>
              <a:rPr lang="en-US" dirty="0"/>
              <a:t>Large lot with significant space between neighboring homes</a:t>
            </a:r>
          </a:p>
          <a:p>
            <a:r>
              <a:rPr lang="en-US" dirty="0"/>
              <a:t>A den or second common area preferred</a:t>
            </a:r>
          </a:p>
          <a:p>
            <a:r>
              <a:rPr lang="en-US" dirty="0"/>
              <a:t>Suitable for ADA compliant exits and non ambulatory clearance</a:t>
            </a:r>
          </a:p>
          <a:p>
            <a:r>
              <a:rPr lang="en-US" dirty="0"/>
              <a:t>Fire sprinklers(for EBSH property must accommodate commercial fire sprinklers-NFPA 13 type)</a:t>
            </a:r>
          </a:p>
          <a:p>
            <a:r>
              <a:rPr lang="en-US" dirty="0"/>
              <a:t> A Sensory Room </a:t>
            </a:r>
          </a:p>
          <a:p>
            <a:pPr marL="0" indent="0">
              <a:buNone/>
            </a:pPr>
            <a:r>
              <a:rPr lang="en-US" dirty="0"/>
              <a:t> 	</a:t>
            </a:r>
          </a:p>
          <a:p>
            <a:r>
              <a:rPr lang="en-US" dirty="0"/>
              <a:t>Battery back up system</a:t>
            </a:r>
          </a:p>
          <a:p>
            <a:r>
              <a:rPr lang="en-US" dirty="0"/>
              <a:t>Non-Ligature fixtures and knobs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723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E3B21-3DAE-430C-B317-FE72F38E7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Start-up Funds  for the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492C3-6622-4B0A-99B7-712F9EE31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8303"/>
            <a:ext cx="8229600" cy="5387926"/>
          </a:xfrm>
        </p:spPr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algn="ctr"/>
            <a:r>
              <a:rPr lang="en-US" dirty="0"/>
              <a:t>$250,000.00-Acquisition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$375,000.00-Rehabilitation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278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Property Location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Ideal locations for the property would be less suburban, more rural neighborhoods with large lots and significant separation from neighbors.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Neighborhoods bordering industrial areas will be considered as well.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Locations throughout the SG/PRC catchment area will be considered.</a:t>
            </a:r>
          </a:p>
        </p:txBody>
      </p:sp>
    </p:spTree>
    <p:extLst>
      <p:ext uri="{BB962C8B-B14F-4D97-AF65-F5344CB8AC3E}">
        <p14:creationId xmlns:p14="http://schemas.microsoft.com/office/powerpoint/2010/main" val="1333436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RFP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829" y="1620272"/>
            <a:ext cx="8540885" cy="5237728"/>
          </a:xfrm>
        </p:spPr>
        <p:txBody>
          <a:bodyPr>
            <a:normAutofit/>
          </a:bodyPr>
          <a:lstStyle/>
          <a:p>
            <a:r>
              <a:rPr lang="en-US" sz="2800" dirty="0"/>
              <a:t>Posting of RFP				12/19/19</a:t>
            </a:r>
          </a:p>
          <a:p>
            <a:r>
              <a:rPr lang="en-US" sz="2800" dirty="0"/>
              <a:t>Applicant’s Conference		(view it online)</a:t>
            </a:r>
          </a:p>
          <a:p>
            <a:r>
              <a:rPr lang="en-US" sz="2800" dirty="0"/>
              <a:t>Deadline for submission		01/13/20(4 pm)</a:t>
            </a:r>
          </a:p>
          <a:p>
            <a:r>
              <a:rPr lang="en-US" sz="2800" dirty="0"/>
              <a:t>Evaluation of proposals		01/14 – 01/21/20</a:t>
            </a:r>
          </a:p>
          <a:p>
            <a:r>
              <a:rPr lang="en-US" sz="2800" dirty="0"/>
              <a:t>Award Notification			01/24/20</a:t>
            </a:r>
          </a:p>
          <a:p>
            <a:r>
              <a:rPr lang="en-US" sz="2800" dirty="0"/>
              <a:t>Start-up Contract signed		01/24/20</a:t>
            </a:r>
          </a:p>
          <a:p>
            <a:r>
              <a:rPr lang="en-US" sz="2800" dirty="0"/>
              <a:t>Notification posted</a:t>
            </a:r>
            <a:r>
              <a:rPr lang="en-US" dirty="0"/>
              <a:t> </a:t>
            </a:r>
            <a:r>
              <a:rPr lang="en-US" sz="1400" dirty="0"/>
              <a:t>(on SG/PRC website)</a:t>
            </a:r>
            <a:r>
              <a:rPr lang="en-US" sz="1000" dirty="0"/>
              <a:t>	 </a:t>
            </a:r>
            <a:r>
              <a:rPr lang="en-US" dirty="0"/>
              <a:t>01/27/20</a:t>
            </a:r>
          </a:p>
          <a:p>
            <a:r>
              <a:rPr lang="en-US" sz="2800" dirty="0"/>
              <a:t>Monthly report due </a:t>
            </a:r>
            <a:r>
              <a:rPr lang="en-US" sz="1400" dirty="0"/>
              <a:t>(by 15</a:t>
            </a:r>
            <a:r>
              <a:rPr lang="en-US" sz="1400" baseline="30000" dirty="0"/>
              <a:t>th</a:t>
            </a:r>
            <a:r>
              <a:rPr lang="en-US" sz="1400" dirty="0"/>
              <a:t> of each month)</a:t>
            </a:r>
            <a:r>
              <a:rPr lang="en-US" dirty="0"/>
              <a:t>	03/15/20</a:t>
            </a:r>
          </a:p>
          <a:p>
            <a:r>
              <a:rPr lang="en-US" sz="2800" dirty="0"/>
              <a:t>Properties acquired by</a:t>
            </a:r>
            <a:r>
              <a:rPr lang="en-US" dirty="0"/>
              <a:t>		</a:t>
            </a:r>
            <a:r>
              <a:rPr lang="en-US" sz="1800" dirty="0"/>
              <a:t>Within 180 days of contract</a:t>
            </a:r>
          </a:p>
          <a:p>
            <a:r>
              <a:rPr lang="en-US" sz="2800" dirty="0"/>
              <a:t>Homes completed by		August 2020</a:t>
            </a:r>
          </a:p>
        </p:txBody>
      </p:sp>
    </p:spTree>
    <p:extLst>
      <p:ext uri="{BB962C8B-B14F-4D97-AF65-F5344CB8AC3E}">
        <p14:creationId xmlns:p14="http://schemas.microsoft.com/office/powerpoint/2010/main" val="3217594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RFP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RFP – Request for Proposal</a:t>
            </a:r>
          </a:p>
          <a:p>
            <a:pPr lvl="1"/>
            <a:r>
              <a:rPr lang="en-US" dirty="0"/>
              <a:t>Applicant Information</a:t>
            </a:r>
          </a:p>
          <a:p>
            <a:pPr lvl="1"/>
            <a:r>
              <a:rPr lang="en-US" dirty="0"/>
              <a:t>Housing Proposal Overview</a:t>
            </a:r>
          </a:p>
          <a:p>
            <a:pPr lvl="1"/>
            <a:r>
              <a:rPr lang="en-US" dirty="0"/>
              <a:t>Financial Section</a:t>
            </a:r>
          </a:p>
          <a:p>
            <a:pPr lvl="1"/>
            <a:r>
              <a:rPr lang="en-US" dirty="0"/>
              <a:t>HDO Documents</a:t>
            </a:r>
          </a:p>
          <a:p>
            <a:pPr lvl="1"/>
            <a:r>
              <a:rPr lang="en-US" dirty="0"/>
              <a:t>Proposed Schedule of Development</a:t>
            </a:r>
          </a:p>
          <a:p>
            <a:pPr lvl="1"/>
            <a:r>
              <a:rPr lang="en-US" dirty="0"/>
              <a:t>CPP Property Documents</a:t>
            </a:r>
          </a:p>
          <a:p>
            <a:r>
              <a:rPr lang="en-US" dirty="0"/>
              <a:t>Be sure to refer to review appendices:</a:t>
            </a:r>
          </a:p>
          <a:p>
            <a:pPr lvl="1">
              <a:buNone/>
            </a:pPr>
            <a:r>
              <a:rPr lang="en-US" dirty="0"/>
              <a:t>1. Community Placement Plan Guidelines for Purchasing and Developing Permanent Housing</a:t>
            </a:r>
          </a:p>
          <a:p>
            <a:pPr lvl="1">
              <a:buNone/>
            </a:pPr>
            <a:r>
              <a:rPr lang="en-US" dirty="0"/>
              <a:t>2. Cities &amp; Zip Codes for SG/PRC</a:t>
            </a:r>
          </a:p>
          <a:p>
            <a:pPr lvl="1">
              <a:buNone/>
            </a:pPr>
            <a:r>
              <a:rPr lang="en-US" dirty="0"/>
              <a:t>3. Conflict of Interest Statement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RFP Specifics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Cesar Lopez, Housing Specialist (</a:t>
            </a:r>
            <a:r>
              <a:rPr lang="en-US" dirty="0">
                <a:hlinkClick r:id="rId2"/>
              </a:rPr>
              <a:t>clopez@sgprc.org</a:t>
            </a:r>
            <a:r>
              <a:rPr lang="en-US" dirty="0"/>
              <a:t> or (909) 764-5457) will be the lead for this project. Questions can also be directed to </a:t>
            </a:r>
            <a:r>
              <a:rPr lang="en-US" dirty="0">
                <a:hlinkClick r:id="rId3"/>
              </a:rPr>
              <a:t>resources@sgprc.org</a:t>
            </a:r>
            <a:r>
              <a:rPr lang="en-US" dirty="0"/>
              <a:t>. </a:t>
            </a:r>
          </a:p>
          <a:p>
            <a:r>
              <a:rPr lang="en-US" dirty="0"/>
              <a:t>Proposal due by 01/13/20 at 4 p.m. (no exceptions)</a:t>
            </a:r>
          </a:p>
          <a:p>
            <a:r>
              <a:rPr lang="en-US" dirty="0"/>
              <a:t>Ensure that you follow all instructions and include all information requested. Also </a:t>
            </a:r>
          </a:p>
          <a:p>
            <a:pPr>
              <a:buNone/>
            </a:pPr>
            <a:r>
              <a:rPr lang="en-US" dirty="0"/>
              <a:t>	follow formatting requirements.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attending!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04457"/>
            <a:ext cx="8229600" cy="31217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dirty="0"/>
              <a:t>Any questions?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1533</TotalTime>
  <Words>392</Words>
  <Application>Microsoft Office PowerPoint</Application>
  <PresentationFormat>On-screen Show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Rockwell</vt:lpstr>
      <vt:lpstr>Wingdings 2</vt:lpstr>
      <vt:lpstr>Foundry</vt:lpstr>
      <vt:lpstr>Applicant’s Conference 2019-2020  CPP Request for Proposal</vt:lpstr>
      <vt:lpstr>Overview of Project –  Enhanced Behavioral Support Homes (EBSH) for Adults</vt:lpstr>
      <vt:lpstr>Overview of Project – Enhanced Behavioral Support Homes (EBSH) </vt:lpstr>
      <vt:lpstr>Start-up Funds  for the Project</vt:lpstr>
      <vt:lpstr>Property Location</vt:lpstr>
      <vt:lpstr>RFP Timeline</vt:lpstr>
      <vt:lpstr>RFP Content</vt:lpstr>
      <vt:lpstr>RFP Specifics</vt:lpstr>
      <vt:lpstr>Thank you for attending!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Applicant’s Conference 2014-15 CPP Requests for Proposals</dc:title>
  <dc:creator>ERNIE CRUZ</dc:creator>
  <cp:lastModifiedBy>Lopez, Cesar</cp:lastModifiedBy>
  <cp:revision>90</cp:revision>
  <dcterms:created xsi:type="dcterms:W3CDTF">2014-09-16T02:44:23Z</dcterms:created>
  <dcterms:modified xsi:type="dcterms:W3CDTF">2019-12-18T23:11:12Z</dcterms:modified>
</cp:coreProperties>
</file>